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23"/>
  </p:notesMasterIdLst>
  <p:sldIdLst>
    <p:sldId id="256" r:id="rId2"/>
    <p:sldId id="261" r:id="rId3"/>
    <p:sldId id="270" r:id="rId4"/>
    <p:sldId id="263" r:id="rId5"/>
    <p:sldId id="271" r:id="rId6"/>
    <p:sldId id="272" r:id="rId7"/>
    <p:sldId id="276" r:id="rId8"/>
    <p:sldId id="277" r:id="rId9"/>
    <p:sldId id="264" r:id="rId10"/>
    <p:sldId id="274" r:id="rId11"/>
    <p:sldId id="284" r:id="rId12"/>
    <p:sldId id="258" r:id="rId13"/>
    <p:sldId id="279" r:id="rId14"/>
    <p:sldId id="265" r:id="rId15"/>
    <p:sldId id="269" r:id="rId16"/>
    <p:sldId id="281" r:id="rId17"/>
    <p:sldId id="282" r:id="rId18"/>
    <p:sldId id="283" r:id="rId19"/>
    <p:sldId id="273" r:id="rId20"/>
    <p:sldId id="278" r:id="rId21"/>
    <p:sldId id="267" r:id="rId22"/>
  </p:sldIdLst>
  <p:sldSz cx="9144000" cy="5143500" type="screen16x9"/>
  <p:notesSz cx="6858000" cy="9144000"/>
  <p:embeddedFontLs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Raleway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AB9847-3959-4A62-AB4E-927FDCE5143B}" v="331" dt="2023-03-28T01:12:17.450"/>
    <p1510:client id="{923D4C39-9468-A46E-D796-F89F61A8D3E1}" v="2216" dt="2023-03-28T02:20:23.599"/>
    <p1510:client id="{A057329C-9DE8-47C7-B244-3B66B406CFB7}" v="58" dt="2023-03-27T19:26:13.604"/>
    <p1510:client id="{AA8EF245-5F17-FE10-2012-4D9D801FD116}" v="94" dt="2023-03-27T00:13:31.441"/>
    <p1510:client id="{AF51DCE9-217B-45E8-B342-C5C7D6F44FA3}" v="24" dt="2023-03-28T00:53:24.336"/>
    <p1510:client id="{B10CAE4F-CE62-4443-AE7D-4A8E759E7733}" v="767" dt="2023-03-26T23:16:45.104"/>
    <p1510:client id="{B12D5D09-52FB-4D1C-BF4F-42D8CB1591A7}" v="392" dt="2023-03-28T00:12:53.485"/>
    <p1510:client id="{DC1D77D3-882E-49AB-B07D-42A1FE876CD0}" v="212" dt="2023-03-28T01:16:49.959"/>
    <p1510:client id="{EBEA6AC0-4535-1292-E41C-F09DE5A5D18C}" v="58" dt="2023-03-28T01:15:29.9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4" y="5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f88252dc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f88252dc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3185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0890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64761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01666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0852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69362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f88252dc4_0_1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f88252dc4_0_1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f88252dc4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f88252dc4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0729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8252dc4_0_1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8252dc4_0_1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8252dc4_0_1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8252dc4_0_1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0944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7180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5091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t="4742" b="4742"/>
          <a:stretch/>
        </p:blipFill>
        <p:spPr>
          <a:xfrm>
            <a:off x="0" y="487825"/>
            <a:ext cx="9144000" cy="465567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GPSAR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Equipe: </a:t>
            </a:r>
            <a:r>
              <a:rPr lang="pt-BR" sz="600" b="1">
                <a:latin typeface="Raleway"/>
                <a:ea typeface="Raleway"/>
                <a:cs typeface="Raleway"/>
                <a:sym typeface="Raleway"/>
              </a:rPr>
              <a:t>INH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5" name="Google Shape;135;p13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6" name="Google Shape;146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GPSAR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Equipe: </a:t>
            </a:r>
            <a:r>
              <a:rPr lang="pt-BR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INH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8" name="Google Shape;168;p17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0" name="Google Shape;40;p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2" name="Google Shape;52;p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9" name="Google Shape;59;p6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2" name="Google Shape;82;p8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3" name="Google Shape;93;p9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5" name="Google Shape;105;p10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5" name="Google Shape;115;p11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8" name="Google Shape;128;p12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  <p:sldLayoutId id="214748366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e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eg"/><Relationship Id="rId3" Type="http://schemas.openxmlformats.org/officeDocument/2006/relationships/image" Target="../media/image4.png"/><Relationship Id="rId7" Type="http://schemas.openxmlformats.org/officeDocument/2006/relationships/image" Target="../media/image3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jpe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Tire suas dúvidas sobre os novos valores das passagens da SPTrans, do Metrô  e da CPTM">
            <a:extLst>
              <a:ext uri="{FF2B5EF4-FFF2-40B4-BE49-F238E27FC236}">
                <a16:creationId xmlns:a16="http://schemas.microsoft.com/office/drawing/2014/main" id="{6B8326AB-8271-87E9-A23C-36BD0B17A1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38"/>
          <a:stretch/>
        </p:blipFill>
        <p:spPr bwMode="auto">
          <a:xfrm>
            <a:off x="0" y="0"/>
            <a:ext cx="9144000" cy="4791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6" name="Google Shape;17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81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8"/>
          <p:cNvSpPr/>
          <p:nvPr/>
        </p:nvSpPr>
        <p:spPr>
          <a:xfrm>
            <a:off x="0" y="0"/>
            <a:ext cx="9144000" cy="72854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pt-BR" b="1" dirty="0">
              <a:solidFill>
                <a:schemeClr val="lt1"/>
              </a:solidFill>
            </a:endParaRPr>
          </a:p>
          <a:p>
            <a:pPr algn="ctr"/>
            <a:r>
              <a:rPr lang="pt-BR" b="1" dirty="0">
                <a:solidFill>
                  <a:schemeClr val="lt1"/>
                </a:solidFill>
              </a:rPr>
              <a:t>Modernizando o transporte com tecnologia</a:t>
            </a:r>
            <a:endParaRPr lang="pt-BR" dirty="0">
              <a:solidFill>
                <a:schemeClr val="lt1"/>
              </a:solidFill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</p:txBody>
      </p:sp>
      <p:sp>
        <p:nvSpPr>
          <p:cNvPr id="179" name="Google Shape;179;p18"/>
          <p:cNvSpPr/>
          <p:nvPr/>
        </p:nvSpPr>
        <p:spPr>
          <a:xfrm>
            <a:off x="0" y="3152078"/>
            <a:ext cx="9144000" cy="199157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subTitle" idx="4294967295"/>
          </p:nvPr>
        </p:nvSpPr>
        <p:spPr>
          <a:xfrm>
            <a:off x="240724" y="2442161"/>
            <a:ext cx="8486963" cy="21653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2500"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0" b="1" dirty="0">
                <a:solidFill>
                  <a:schemeClr val="lt1"/>
                </a:solidFill>
              </a:rPr>
              <a:t>SRPA</a:t>
            </a:r>
          </a:p>
          <a:p>
            <a:pPr marL="0" indent="0" algn="ctr">
              <a:lnSpc>
                <a:spcPct val="114999"/>
              </a:lnSpc>
              <a:buNone/>
            </a:pPr>
            <a:r>
              <a:rPr lang="pt-BR" sz="1800" b="1" dirty="0">
                <a:solidFill>
                  <a:schemeClr val="lt1"/>
                </a:solidFill>
              </a:rPr>
              <a:t>Sistema de reconhecimento e pagamento automático</a:t>
            </a:r>
            <a:endParaRPr lang="pt-BR" dirty="0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C4C86325-0714-4F0D-92EB-09836526068C}"/>
              </a:ext>
            </a:extLst>
          </p:cNvPr>
          <p:cNvSpPr/>
          <p:nvPr/>
        </p:nvSpPr>
        <p:spPr>
          <a:xfrm>
            <a:off x="4733365" y="2008094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5291659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00"/>
                </a:solidFill>
              </a:rPr>
              <a:t>Uma ajuda extra ao motorista!</a:t>
            </a:r>
            <a:endParaRPr/>
          </a:p>
        </p:txBody>
      </p:sp>
      <p:pic>
        <p:nvPicPr>
          <p:cNvPr id="276" name="Google Shape;2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007E468-438F-D44E-A3A1-A12DCFB6C908}"/>
              </a:ext>
            </a:extLst>
          </p:cNvPr>
          <p:cNvSpPr txBox="1"/>
          <p:nvPr/>
        </p:nvSpPr>
        <p:spPr>
          <a:xfrm>
            <a:off x="578471" y="2143417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solidFill>
                <a:srgbClr val="303030"/>
              </a:solidFill>
              <a:latin typeface="spinnaker"/>
            </a:endParaRPr>
          </a:p>
          <a:p>
            <a:endParaRPr lang="pt-BR">
              <a:solidFill>
                <a:srgbClr val="303030"/>
              </a:solidFill>
              <a:latin typeface="spinnaker"/>
            </a:endParaRPr>
          </a:p>
          <a:p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44E6953-47A5-E6D7-665C-D074F7507A48}"/>
              </a:ext>
            </a:extLst>
          </p:cNvPr>
          <p:cNvSpPr txBox="1"/>
          <p:nvPr/>
        </p:nvSpPr>
        <p:spPr>
          <a:xfrm>
            <a:off x="729999" y="2223710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/>
              <a:t>Com as antenas RFID e a câmera, podemos dar um feedback ao motorista da ocupação do ônibus, o quão cheio está o ônibus e se haverá espaço disponível para que possa parar no próximo ponto.</a:t>
            </a: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DF3E5905-47C8-3A04-76A7-E318BBA99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472" y="3336942"/>
            <a:ext cx="1538565" cy="1514612"/>
          </a:xfrm>
          <a:prstGeom prst="rect">
            <a:avLst/>
          </a:prstGeom>
        </p:spPr>
      </p:pic>
      <p:pic>
        <p:nvPicPr>
          <p:cNvPr id="2050" name="Picture 2" descr="Ônibus lotado em Blumenau repercute na web; Seterb diz que não irá mudar a  operação “por uma foto” - NSC Total">
            <a:extLst>
              <a:ext uri="{FF2B5EF4-FFF2-40B4-BE49-F238E27FC236}">
                <a16:creationId xmlns:a16="http://schemas.microsoft.com/office/drawing/2014/main" id="{D8FCB4F2-D6A3-BDB1-BCE8-2F9B6EB8C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6830" y="810117"/>
            <a:ext cx="3333698" cy="2666599"/>
          </a:xfrm>
          <a:prstGeom prst="roundRect">
            <a:avLst>
              <a:gd name="adj" fmla="val 15430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431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5291659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dirty="0">
                <a:solidFill>
                  <a:srgbClr val="000000"/>
                </a:solidFill>
              </a:rPr>
              <a:t>Melhora no manuseio do fluxo</a:t>
            </a:r>
            <a:br>
              <a:rPr lang="pt-BR" dirty="0">
                <a:solidFill>
                  <a:srgbClr val="000000"/>
                </a:solidFill>
              </a:rPr>
            </a:br>
            <a:r>
              <a:rPr lang="pt-BR" dirty="0">
                <a:solidFill>
                  <a:srgbClr val="000000"/>
                </a:solidFill>
              </a:rPr>
              <a:t>da frota de ônibus</a:t>
            </a:r>
            <a:endParaRPr dirty="0"/>
          </a:p>
        </p:txBody>
      </p:sp>
      <p:pic>
        <p:nvPicPr>
          <p:cNvPr id="276" name="Google Shape;2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007E468-438F-D44E-A3A1-A12DCFB6C908}"/>
              </a:ext>
            </a:extLst>
          </p:cNvPr>
          <p:cNvSpPr txBox="1"/>
          <p:nvPr/>
        </p:nvSpPr>
        <p:spPr>
          <a:xfrm>
            <a:off x="578471" y="2143417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solidFill>
                <a:srgbClr val="303030"/>
              </a:solidFill>
              <a:latin typeface="spinnaker"/>
            </a:endParaRPr>
          </a:p>
          <a:p>
            <a:endParaRPr lang="pt-BR">
              <a:solidFill>
                <a:srgbClr val="303030"/>
              </a:solidFill>
              <a:latin typeface="spinnaker"/>
            </a:endParaRPr>
          </a:p>
          <a:p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44E6953-47A5-E6D7-665C-D074F7507A48}"/>
              </a:ext>
            </a:extLst>
          </p:cNvPr>
          <p:cNvSpPr txBox="1"/>
          <p:nvPr/>
        </p:nvSpPr>
        <p:spPr>
          <a:xfrm>
            <a:off x="729999" y="2333313"/>
            <a:ext cx="4572000" cy="116955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BR" dirty="0"/>
              <a:t>Ao possuir a informação do preenchimento máximo de pessoas nos veículos, abrimos a possiblidade de aumentar ou diminuir a quantidade de ônibus circulando em determinados trechos conforme a necessidade.</a:t>
            </a: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DF3E5905-47C8-3A04-76A7-E318BBA99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472" y="3336942"/>
            <a:ext cx="1538565" cy="1514612"/>
          </a:xfrm>
          <a:prstGeom prst="rect">
            <a:avLst/>
          </a:prstGeom>
        </p:spPr>
      </p:pic>
      <p:pic>
        <p:nvPicPr>
          <p:cNvPr id="10" name="Imagem 10" descr="Ônibus na rua de uma cidade&#10;&#10;Descrição gerada automaticamente">
            <a:extLst>
              <a:ext uri="{FF2B5EF4-FFF2-40B4-BE49-F238E27FC236}">
                <a16:creationId xmlns:a16="http://schemas.microsoft.com/office/drawing/2014/main" id="{BEBF078A-EEE7-013B-AE10-94ABE21A39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8633" y="988379"/>
            <a:ext cx="3103323" cy="21959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757098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Desafios </a:t>
            </a: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698398" y="2698373"/>
            <a:ext cx="428377" cy="41864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rgbClr val="FFFFFF"/>
                </a:solidFill>
              </a:rPr>
              <a:t>1</a:t>
            </a:r>
            <a:endParaRPr sz="800" b="1" dirty="0">
              <a:solidFill>
                <a:srgbClr val="FFFFFF"/>
              </a:solidFill>
            </a:endParaRPr>
          </a:p>
        </p:txBody>
      </p:sp>
      <p:sp>
        <p:nvSpPr>
          <p:cNvPr id="197" name="Google Shape;197;p20"/>
          <p:cNvSpPr txBox="1">
            <a:spLocks noGrp="1"/>
          </p:cNvSpPr>
          <p:nvPr>
            <p:ph type="body" idx="1"/>
          </p:nvPr>
        </p:nvSpPr>
        <p:spPr>
          <a:xfrm>
            <a:off x="1188489" y="2668760"/>
            <a:ext cx="2050023" cy="4186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lnSpc>
                <a:spcPct val="114999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800" b="1" dirty="0"/>
              <a:t>Infraestrutura</a:t>
            </a:r>
            <a:endParaRPr lang="pt-BR" sz="1800" dirty="0"/>
          </a:p>
        </p:txBody>
      </p:sp>
      <p:sp>
        <p:nvSpPr>
          <p:cNvPr id="199" name="Google Shape;199;p20"/>
          <p:cNvSpPr txBox="1">
            <a:spLocks noGrp="1"/>
          </p:cNvSpPr>
          <p:nvPr>
            <p:ph type="body" idx="1"/>
          </p:nvPr>
        </p:nvSpPr>
        <p:spPr>
          <a:xfrm>
            <a:off x="6181690" y="2670773"/>
            <a:ext cx="1157544" cy="386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spcAft>
                <a:spcPts val="1600"/>
              </a:spcAft>
              <a:buNone/>
            </a:pPr>
            <a:r>
              <a:rPr lang="pt-BR" sz="1800" b="1" dirty="0"/>
              <a:t>Usuários</a:t>
            </a:r>
            <a:endParaRPr lang="pt-BR" sz="1800" dirty="0"/>
          </a:p>
        </p:txBody>
      </p:sp>
      <p:sp>
        <p:nvSpPr>
          <p:cNvPr id="201" name="Google Shape;201;p20"/>
          <p:cNvSpPr txBox="1">
            <a:spLocks noGrp="1"/>
          </p:cNvSpPr>
          <p:nvPr>
            <p:ph type="body" idx="1"/>
          </p:nvPr>
        </p:nvSpPr>
        <p:spPr>
          <a:xfrm>
            <a:off x="4095619" y="2707904"/>
            <a:ext cx="1423722" cy="3315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800" b="1" dirty="0"/>
              <a:t>IA</a:t>
            </a:r>
            <a:endParaRPr lang="pt-BR" sz="1800" dirty="0"/>
          </a:p>
        </p:txBody>
      </p:sp>
      <p:pic>
        <p:nvPicPr>
          <p:cNvPr id="202" name="Google Shape;2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Радиочастотная Идентификация Или Значок Считыватель Технологии Rfid На  Большие Расстояния — стоковая векторная графика и другие изображения на  тему Радиочастотная идентификация - iStock">
            <a:extLst>
              <a:ext uri="{FF2B5EF4-FFF2-40B4-BE49-F238E27FC236}">
                <a16:creationId xmlns:a16="http://schemas.microsoft.com/office/drawing/2014/main" id="{A57453A2-E60F-D7F1-48AF-B13DFD943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629" y="597479"/>
            <a:ext cx="1256371" cy="125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196;p20">
            <a:extLst>
              <a:ext uri="{FF2B5EF4-FFF2-40B4-BE49-F238E27FC236}">
                <a16:creationId xmlns:a16="http://schemas.microsoft.com/office/drawing/2014/main" id="{A13FC303-4667-4E79-B85C-F5E23B76AF41}"/>
              </a:ext>
            </a:extLst>
          </p:cNvPr>
          <p:cNvSpPr/>
          <p:nvPr/>
        </p:nvSpPr>
        <p:spPr>
          <a:xfrm>
            <a:off x="3571392" y="2698373"/>
            <a:ext cx="428377" cy="41864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rgbClr val="FFFFFF"/>
                </a:solidFill>
              </a:rPr>
              <a:t>2</a:t>
            </a:r>
            <a:endParaRPr sz="800" b="1" dirty="0">
              <a:solidFill>
                <a:srgbClr val="FFFFFF"/>
              </a:solidFill>
            </a:endParaRPr>
          </a:p>
        </p:txBody>
      </p:sp>
      <p:sp>
        <p:nvSpPr>
          <p:cNvPr id="12" name="Google Shape;196;p20">
            <a:extLst>
              <a:ext uri="{FF2B5EF4-FFF2-40B4-BE49-F238E27FC236}">
                <a16:creationId xmlns:a16="http://schemas.microsoft.com/office/drawing/2014/main" id="{1F12CFA5-6DD7-405D-BE81-5503EB6074CF}"/>
              </a:ext>
            </a:extLst>
          </p:cNvPr>
          <p:cNvSpPr/>
          <p:nvPr/>
        </p:nvSpPr>
        <p:spPr>
          <a:xfrm>
            <a:off x="5691301" y="2698373"/>
            <a:ext cx="428377" cy="41864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rgbClr val="FFFFFF"/>
                </a:solidFill>
              </a:rPr>
              <a:t>3</a:t>
            </a:r>
            <a:endParaRPr sz="8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Desafios </a:t>
            </a: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b="1">
                <a:solidFill>
                  <a:srgbClr val="FFFFFF"/>
                </a:solidFill>
              </a:rPr>
              <a:t>1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97" name="Google Shape;197;p20"/>
          <p:cNvSpPr txBox="1">
            <a:spLocks noGrp="1"/>
          </p:cNvSpPr>
          <p:nvPr>
            <p:ph type="body" idx="1"/>
          </p:nvPr>
        </p:nvSpPr>
        <p:spPr>
          <a:xfrm>
            <a:off x="1885250" y="2073775"/>
            <a:ext cx="5541652" cy="11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800" b="1" dirty="0"/>
              <a:t>Antenas RFID nos ônibus:</a:t>
            </a:r>
            <a:r>
              <a:rPr lang="pt-BR" sz="1800" dirty="0"/>
              <a:t> Fazer a Implementação de antenas RFID nas entradas e saídas de todos os ônibus de São Paulo.</a:t>
            </a:r>
            <a:endParaRPr sz="1800" dirty="0"/>
          </a:p>
        </p:txBody>
      </p:sp>
      <p:pic>
        <p:nvPicPr>
          <p:cNvPr id="202" name="Google Shape;2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Радиочастотная Идентификация Или Значок Считыватель Технологии Rfid На  Большие Расстояния — стоковая векторная графика и другие изображения на  тему Радиочастотная идентификация - iStock">
            <a:extLst>
              <a:ext uri="{FF2B5EF4-FFF2-40B4-BE49-F238E27FC236}">
                <a16:creationId xmlns:a16="http://schemas.microsoft.com/office/drawing/2014/main" id="{A57453A2-E60F-D7F1-48AF-B13DFD943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629" y="597479"/>
            <a:ext cx="1256371" cy="125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2928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5291659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00"/>
                </a:solidFill>
              </a:rPr>
              <a:t>Levantamento de custo</a:t>
            </a:r>
            <a:endParaRPr/>
          </a:p>
        </p:txBody>
      </p:sp>
      <p:pic>
        <p:nvPicPr>
          <p:cNvPr id="276" name="Google Shape;2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4" name="Picture 6" descr="Antena de RFID AN440 | Zebra">
            <a:extLst>
              <a:ext uri="{FF2B5EF4-FFF2-40B4-BE49-F238E27FC236}">
                <a16:creationId xmlns:a16="http://schemas.microsoft.com/office/drawing/2014/main" id="{4559BB83-5F33-6163-CB14-EC00A0D93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2956" y="3322991"/>
            <a:ext cx="3449444" cy="122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007E468-438F-D44E-A3A1-A12DCFB6C908}"/>
              </a:ext>
            </a:extLst>
          </p:cNvPr>
          <p:cNvSpPr txBox="1"/>
          <p:nvPr/>
        </p:nvSpPr>
        <p:spPr>
          <a:xfrm>
            <a:off x="600773" y="2143417"/>
            <a:ext cx="457200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solidFill>
                  <a:schemeClr val="accent1"/>
                </a:solidFill>
                <a:latin typeface="spinnaker"/>
              </a:rPr>
              <a:t>Nos levantamentos de custo obtemos: </a:t>
            </a:r>
            <a:br>
              <a:rPr lang="pt-BR">
                <a:solidFill>
                  <a:schemeClr val="accent1"/>
                </a:solidFill>
                <a:latin typeface="spinnaker"/>
              </a:rPr>
            </a:br>
            <a:br>
              <a:rPr lang="pt-BR">
                <a:solidFill>
                  <a:schemeClr val="accent1"/>
                </a:solidFill>
                <a:latin typeface="spinnaker"/>
              </a:rPr>
            </a:br>
            <a:r>
              <a:rPr lang="pt-BR">
                <a:solidFill>
                  <a:schemeClr val="accent1"/>
                </a:solidFill>
                <a:latin typeface="spinnaker"/>
              </a:rPr>
              <a:t>Antena RFID (Zebra AN440) – R$2.930,00</a:t>
            </a:r>
            <a:br>
              <a:rPr lang="pt-BR">
                <a:solidFill>
                  <a:schemeClr val="accent1"/>
                </a:solidFill>
                <a:latin typeface="spinnaker"/>
              </a:rPr>
            </a:br>
            <a:br>
              <a:rPr lang="pt-BR">
                <a:solidFill>
                  <a:schemeClr val="accent1"/>
                </a:solidFill>
                <a:latin typeface="spinnaker"/>
              </a:rPr>
            </a:br>
            <a:r>
              <a:rPr lang="pt-BR">
                <a:solidFill>
                  <a:schemeClr val="accent1"/>
                </a:solidFill>
                <a:latin typeface="spinnaker"/>
              </a:rPr>
              <a:t>Câmera de reconhecimento facial (</a:t>
            </a:r>
            <a:r>
              <a:rPr lang="pt-BR" err="1">
                <a:solidFill>
                  <a:schemeClr val="accent1"/>
                </a:solidFill>
                <a:latin typeface="spinnaker"/>
              </a:rPr>
              <a:t>Hikvision</a:t>
            </a:r>
            <a:r>
              <a:rPr lang="pt-BR">
                <a:solidFill>
                  <a:schemeClr val="accent1"/>
                </a:solidFill>
                <a:latin typeface="spinnaker"/>
              </a:rPr>
              <a:t>) – R$5.100,00</a:t>
            </a:r>
          </a:p>
          <a:p>
            <a:endParaRPr lang="pt-BR">
              <a:solidFill>
                <a:schemeClr val="accent1"/>
              </a:solidFill>
              <a:latin typeface="spinnaker"/>
            </a:endParaRPr>
          </a:p>
          <a:p>
            <a:endParaRPr lang="pt-BR">
              <a:solidFill>
                <a:schemeClr val="accent1"/>
              </a:solidFill>
            </a:endParaRPr>
          </a:p>
        </p:txBody>
      </p:sp>
      <p:pic>
        <p:nvPicPr>
          <p:cNvPr id="7176" name="Picture 8" descr="Câmera IP Hikvision IDS-2CD8426G0/F-I Lente Dupla 4mm c/ Reconhecimento  Facial | Empório da Segurança">
            <a:extLst>
              <a:ext uri="{FF2B5EF4-FFF2-40B4-BE49-F238E27FC236}">
                <a16:creationId xmlns:a16="http://schemas.microsoft.com/office/drawing/2014/main" id="{B860BDB3-A50D-AA5E-5103-47C9138F2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28" y="961748"/>
            <a:ext cx="1920333" cy="1920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5291659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00"/>
                </a:solidFill>
              </a:rPr>
              <a:t>Técnicas já existentes</a:t>
            </a:r>
            <a:endParaRPr/>
          </a:p>
        </p:txBody>
      </p:sp>
      <p:pic>
        <p:nvPicPr>
          <p:cNvPr id="276" name="Google Shape;2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E4A3392-77EE-7581-54EC-F0F93CCA1EEB}"/>
              </a:ext>
            </a:extLst>
          </p:cNvPr>
          <p:cNvSpPr txBox="1"/>
          <p:nvPr/>
        </p:nvSpPr>
        <p:spPr>
          <a:xfrm>
            <a:off x="729999" y="2070220"/>
            <a:ext cx="4572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>
                <a:solidFill>
                  <a:schemeClr val="accent1"/>
                </a:solidFill>
                <a:latin typeface="spinnaker"/>
              </a:rPr>
              <a:t>Uma das tecnologias que temos hoje de RFID nos ônibus, é a do próprio bilhete único, que funciona da seguinte forma: O usuário aproxima o bilhete (</a:t>
            </a:r>
            <a:r>
              <a:rPr lang="pt-BR" sz="1600" b="0" i="0">
                <a:solidFill>
                  <a:schemeClr val="accent1"/>
                </a:solidFill>
                <a:effectLst/>
                <a:latin typeface="spinnaker"/>
              </a:rPr>
              <a:t>transponder) e o leitor em cima da catraca (receptor), lê o cartão e desconta o saldo referente ao valor da passagem, assim, liberando a catraca.</a:t>
            </a:r>
            <a:endParaRPr lang="pt-BR" sz="1600">
              <a:solidFill>
                <a:schemeClr val="accent1"/>
              </a:solidFill>
              <a:latin typeface="spinnaker"/>
            </a:endParaRPr>
          </a:p>
        </p:txBody>
      </p:sp>
      <p:pic>
        <p:nvPicPr>
          <p:cNvPr id="6146" name="Picture 2" descr="Serigraphie, RFID Tag: Screen Print">
            <a:extLst>
              <a:ext uri="{FF2B5EF4-FFF2-40B4-BE49-F238E27FC236}">
                <a16:creationId xmlns:a16="http://schemas.microsoft.com/office/drawing/2014/main" id="{E9BACCB3-F43F-59F6-4412-8C20DF6CA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50" y="645225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Rfid - Kostenlose kommunikation Icons">
            <a:extLst>
              <a:ext uri="{FF2B5EF4-FFF2-40B4-BE49-F238E27FC236}">
                <a16:creationId xmlns:a16="http://schemas.microsoft.com/office/drawing/2014/main" id="{1A562766-7A03-BC3B-7597-2694928D9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7292" y="3026475"/>
            <a:ext cx="1728965" cy="1728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9180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Desafios </a:t>
            </a: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1463420" y="224430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b="1">
                <a:solidFill>
                  <a:srgbClr val="FFFFFF"/>
                </a:solidFill>
              </a:rPr>
              <a:t>2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97" name="Google Shape;197;p20"/>
          <p:cNvSpPr txBox="1">
            <a:spLocks noGrp="1"/>
          </p:cNvSpPr>
          <p:nvPr>
            <p:ph type="body" idx="1"/>
          </p:nvPr>
        </p:nvSpPr>
        <p:spPr>
          <a:xfrm>
            <a:off x="1916565" y="2136405"/>
            <a:ext cx="5228502" cy="11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lnSpc>
                <a:spcPct val="114999"/>
              </a:lnSpc>
              <a:spcAft>
                <a:spcPts val="1600"/>
              </a:spcAft>
              <a:buNone/>
            </a:pPr>
            <a:r>
              <a:rPr lang="pt-BR" sz="1800" b="1" dirty="0"/>
              <a:t>IA:</a:t>
            </a:r>
            <a:r>
              <a:rPr lang="pt-BR" sz="1800" dirty="0"/>
              <a:t> Detecção do rosto do Usuário ao embarcar no ônibus, fazendo a confirmação do rosto da pessoa condizente com a </a:t>
            </a:r>
            <a:r>
              <a:rPr lang="pt-BR" sz="1800" dirty="0" err="1"/>
              <a:t>tag</a:t>
            </a:r>
            <a:r>
              <a:rPr lang="pt-BR" sz="1800" dirty="0"/>
              <a:t> em seu bolso.</a:t>
            </a:r>
          </a:p>
        </p:txBody>
      </p:sp>
      <p:pic>
        <p:nvPicPr>
          <p:cNvPr id="202" name="Google Shape;2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Радиочастотная Идентификация Или Значок Считыватель Технологии Rfid На  Большие Расстояния — стоковая векторная графика и другие изображения на  тему Радиочастотная идентификация - iStock">
            <a:extLst>
              <a:ext uri="{FF2B5EF4-FFF2-40B4-BE49-F238E27FC236}">
                <a16:creationId xmlns:a16="http://schemas.microsoft.com/office/drawing/2014/main" id="{A57453A2-E60F-D7F1-48AF-B13DFD943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629" y="597479"/>
            <a:ext cx="1256371" cy="125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8809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5291659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>
                <a:solidFill>
                  <a:srgbClr val="000000"/>
                </a:solidFill>
              </a:rPr>
              <a:t>Solicitar mais fotos</a:t>
            </a:r>
            <a:endParaRPr/>
          </a:p>
        </p:txBody>
      </p:sp>
      <p:pic>
        <p:nvPicPr>
          <p:cNvPr id="276" name="Google Shape;2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E4A3392-77EE-7581-54EC-F0F93CCA1EEB}"/>
              </a:ext>
            </a:extLst>
          </p:cNvPr>
          <p:cNvSpPr txBox="1"/>
          <p:nvPr/>
        </p:nvSpPr>
        <p:spPr>
          <a:xfrm>
            <a:off x="729999" y="2094033"/>
            <a:ext cx="5008562" cy="156966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BR" sz="1600">
                <a:solidFill>
                  <a:schemeClr val="accent1"/>
                </a:solidFill>
                <a:latin typeface="spinnaker"/>
              </a:rPr>
              <a:t>Para aprimorar o serviço de reconhecimento facial da IA, a </a:t>
            </a:r>
            <a:r>
              <a:rPr lang="pt-BR" sz="1600" err="1">
                <a:solidFill>
                  <a:schemeClr val="accent1"/>
                </a:solidFill>
                <a:latin typeface="spinnaker"/>
              </a:rPr>
              <a:t>SpTrans</a:t>
            </a:r>
            <a:r>
              <a:rPr lang="pt-BR" sz="1600">
                <a:solidFill>
                  <a:schemeClr val="accent1"/>
                </a:solidFill>
                <a:latin typeface="spinnaker"/>
              </a:rPr>
              <a:t> pode solicitar mais fotos do usuário, como por exemplo, uma foto com e sem máscara, com ou sem seu óculo (caso use), e na hora do cadastro, o usuário terá que tiver um foto e gravar um vídeo curto fazendo um gesto ou sinal para garantir que seja ele mesmo.</a:t>
            </a:r>
          </a:p>
        </p:txBody>
      </p:sp>
      <p:pic>
        <p:nvPicPr>
          <p:cNvPr id="6146" name="Picture 2" descr="Serigraphie, RFID Tag: Screen Print">
            <a:extLst>
              <a:ext uri="{FF2B5EF4-FFF2-40B4-BE49-F238E27FC236}">
                <a16:creationId xmlns:a16="http://schemas.microsoft.com/office/drawing/2014/main" id="{E9BACCB3-F43F-59F6-4412-8C20DF6CA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50" y="645225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4" descr="Ícone&#10;&#10;Descrição gerada automaticamente">
            <a:extLst>
              <a:ext uri="{FF2B5EF4-FFF2-40B4-BE49-F238E27FC236}">
                <a16:creationId xmlns:a16="http://schemas.microsoft.com/office/drawing/2014/main" id="{30ED3AD9-C6FB-37A1-4689-7CFCE043F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6923" y="2878931"/>
            <a:ext cx="1662709" cy="166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138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Desafios </a:t>
            </a: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1643482" y="224430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b="1">
                <a:solidFill>
                  <a:srgbClr val="FFFFFF"/>
                </a:solidFill>
              </a:rPr>
              <a:t>3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97" name="Google Shape;197;p20"/>
          <p:cNvSpPr txBox="1">
            <a:spLocks noGrp="1"/>
          </p:cNvSpPr>
          <p:nvPr>
            <p:ph type="body" idx="1"/>
          </p:nvPr>
        </p:nvSpPr>
        <p:spPr>
          <a:xfrm>
            <a:off x="2049654" y="2112919"/>
            <a:ext cx="4531742" cy="11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lnSpc>
                <a:spcPct val="114999"/>
              </a:lnSpc>
              <a:spcAft>
                <a:spcPts val="1600"/>
              </a:spcAft>
              <a:buNone/>
            </a:pPr>
            <a:r>
              <a:rPr lang="pt-BR" sz="1800" b="1" dirty="0"/>
              <a:t>Usuários: </a:t>
            </a:r>
            <a:r>
              <a:rPr lang="pt-BR" sz="1800" dirty="0"/>
              <a:t>População sem cadastrada no sistema do bilhete único.</a:t>
            </a:r>
          </a:p>
        </p:txBody>
      </p:sp>
      <p:pic>
        <p:nvPicPr>
          <p:cNvPr id="202" name="Google Shape;2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Радиочастотная Идентификация Или Значок Считыватель Технологии Rfid На  Большие Расстояния — стоковая векторная графика и другие изображения на  тему Радиочастотная идентификация - iStock">
            <a:extLst>
              <a:ext uri="{FF2B5EF4-FFF2-40B4-BE49-F238E27FC236}">
                <a16:creationId xmlns:a16="http://schemas.microsoft.com/office/drawing/2014/main" id="{A57453A2-E60F-D7F1-48AF-B13DFD943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629" y="597479"/>
            <a:ext cx="1256371" cy="125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m ano e meio depois, SPTrans ainda não conseguiu reaver R$ 30 milhões do  consórcio contratado para reformular Bilhete Único | São Paulo | G1">
            <a:extLst>
              <a:ext uri="{FF2B5EF4-FFF2-40B4-BE49-F238E27FC236}">
                <a16:creationId xmlns:a16="http://schemas.microsoft.com/office/drawing/2014/main" id="{F0E968DB-07EA-8781-4D8A-7C5FCDD174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4" t="2681" r="34756"/>
          <a:stretch/>
        </p:blipFill>
        <p:spPr bwMode="auto">
          <a:xfrm>
            <a:off x="5971013" y="891840"/>
            <a:ext cx="2871387" cy="36983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3" name="Google Shape;273;p27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5291659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>
                <a:solidFill>
                  <a:srgbClr val="000000"/>
                </a:solidFill>
              </a:rPr>
              <a:t>Modo convencional</a:t>
            </a:r>
            <a:endParaRPr lang="pt-BR"/>
          </a:p>
        </p:txBody>
      </p:sp>
      <p:pic>
        <p:nvPicPr>
          <p:cNvPr id="276" name="Google Shape;27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007E468-438F-D44E-A3A1-A12DCFB6C908}"/>
              </a:ext>
            </a:extLst>
          </p:cNvPr>
          <p:cNvSpPr txBox="1"/>
          <p:nvPr/>
        </p:nvSpPr>
        <p:spPr>
          <a:xfrm>
            <a:off x="578471" y="2143417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solidFill>
                <a:srgbClr val="303030"/>
              </a:solidFill>
              <a:latin typeface="spinnaker"/>
            </a:endParaRPr>
          </a:p>
          <a:p>
            <a:endParaRPr lang="pt-BR">
              <a:solidFill>
                <a:srgbClr val="303030"/>
              </a:solidFill>
              <a:latin typeface="spinnaker"/>
            </a:endParaRPr>
          </a:p>
          <a:p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44E6953-47A5-E6D7-665C-D074F7507A48}"/>
              </a:ext>
            </a:extLst>
          </p:cNvPr>
          <p:cNvSpPr txBox="1"/>
          <p:nvPr/>
        </p:nvSpPr>
        <p:spPr>
          <a:xfrm>
            <a:off x="729999" y="2223710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solidFill>
                  <a:schemeClr val="accent1"/>
                </a:solidFill>
              </a:rPr>
              <a:t>Caso entre um passageiro que nunca tenha utilizado o transporte público, ou não possui nenhum cadastro na </a:t>
            </a:r>
            <a:r>
              <a:rPr lang="pt-BR" err="1">
                <a:solidFill>
                  <a:schemeClr val="accent1"/>
                </a:solidFill>
              </a:rPr>
              <a:t>Sptrans</a:t>
            </a:r>
            <a:r>
              <a:rPr lang="pt-BR">
                <a:solidFill>
                  <a:schemeClr val="accent1"/>
                </a:solidFill>
              </a:rPr>
              <a:t>, terá que pagar ao cobrador de maneira convencional ao cobrador do ônibus.</a:t>
            </a:r>
          </a:p>
        </p:txBody>
      </p:sp>
      <p:pic>
        <p:nvPicPr>
          <p:cNvPr id="4" name="Imagem 3" descr="Forma&#10;&#10;Descrição gerada automaticamente com confiança baixa">
            <a:extLst>
              <a:ext uri="{FF2B5EF4-FFF2-40B4-BE49-F238E27FC236}">
                <a16:creationId xmlns:a16="http://schemas.microsoft.com/office/drawing/2014/main" id="{55949201-CA2E-2C2A-569D-A6606EB95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999" y="3491256"/>
            <a:ext cx="1302997" cy="130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078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3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40389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Estimativas do mercado com RFID</a:t>
            </a:r>
            <a:endParaRPr b="0"/>
          </a:p>
        </p:txBody>
      </p:sp>
      <p:sp>
        <p:nvSpPr>
          <p:cNvPr id="222" name="Google Shape;222;p23"/>
          <p:cNvSpPr txBox="1">
            <a:spLocks noGrp="1"/>
          </p:cNvSpPr>
          <p:nvPr>
            <p:ph type="body" idx="1"/>
          </p:nvPr>
        </p:nvSpPr>
        <p:spPr>
          <a:xfrm>
            <a:off x="678600" y="24341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O RFID não é uma tecnologia relativamente recente. Em 1973, Charles Walton, um empreendedor da Califórnia, patenteou o transponder passivo usado para abrir portas sem uso de chave. O transponder fica embutido em um cartão, que passa por um leitor. Quando o leitor detecta um número de identificação válido, que está armazenado na </a:t>
            </a:r>
            <a:r>
              <a:rPr lang="pt-BR" sz="1100" err="1"/>
              <a:t>tag</a:t>
            </a:r>
            <a:r>
              <a:rPr lang="pt-BR" sz="1100"/>
              <a:t> RFID, a porta é desbloqueada.</a:t>
            </a:r>
            <a:br>
              <a:rPr lang="pt-BR" sz="1100"/>
            </a:br>
            <a:br>
              <a:rPr lang="pt-BR" sz="1100"/>
            </a:br>
            <a:r>
              <a:rPr lang="pt-BR" sz="1100"/>
              <a:t>O uso em crescendo com o passar dos anos e com certeza o RFID tem um futuro promissor no mercado.</a:t>
            </a:r>
            <a:endParaRPr sz="1100"/>
          </a:p>
        </p:txBody>
      </p:sp>
      <p:pic>
        <p:nvPicPr>
          <p:cNvPr id="225" name="Google Shape;2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7C54C12-235C-7D2F-A773-1DD527396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9812" y="785149"/>
            <a:ext cx="4038900" cy="18829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72CCA4D-5BFC-3D7B-0D9B-6A43D892F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9812" y="2955920"/>
            <a:ext cx="4067764" cy="18829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5291659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>
                <a:solidFill>
                  <a:srgbClr val="000000"/>
                </a:solidFill>
              </a:rPr>
              <a:t>Conclusão</a:t>
            </a:r>
            <a:br>
              <a:rPr lang="pt-BR">
                <a:solidFill>
                  <a:srgbClr val="000000"/>
                </a:solidFill>
              </a:rPr>
            </a:br>
            <a:endParaRPr/>
          </a:p>
        </p:txBody>
      </p:sp>
      <p:pic>
        <p:nvPicPr>
          <p:cNvPr id="276" name="Google Shape;2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007E468-438F-D44E-A3A1-A12DCFB6C908}"/>
              </a:ext>
            </a:extLst>
          </p:cNvPr>
          <p:cNvSpPr txBox="1"/>
          <p:nvPr/>
        </p:nvSpPr>
        <p:spPr>
          <a:xfrm>
            <a:off x="727217" y="1994670"/>
            <a:ext cx="6263013" cy="181588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BR" dirty="0">
                <a:solidFill>
                  <a:srgbClr val="303030"/>
                </a:solidFill>
                <a:latin typeface="spinnaker"/>
              </a:rPr>
              <a:t>Em vista que o transporte é um serviço público está em constante utilização com grandes quantidades de usuários, torna-se influente sua qualidade na opinião pública.</a:t>
            </a:r>
          </a:p>
          <a:p>
            <a:r>
              <a:rPr lang="pt-BR" dirty="0">
                <a:solidFill>
                  <a:srgbClr val="303030"/>
                </a:solidFill>
                <a:latin typeface="spinnaker"/>
              </a:rPr>
              <a:t>Nossa solução visa diminuir gastos de pagamentos não efetuados, trazendo eficácia e praticidade no processo, melhorando a experiência da população e prestadores de serviços.</a:t>
            </a:r>
          </a:p>
          <a:p>
            <a:endParaRPr lang="pt-BR">
              <a:solidFill>
                <a:srgbClr val="303030"/>
              </a:solidFill>
              <a:latin typeface="spinnaker"/>
            </a:endParaRP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5541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 txBox="1">
            <a:spLocks noGrp="1"/>
          </p:cNvSpPr>
          <p:nvPr>
            <p:ph type="title"/>
          </p:nvPr>
        </p:nvSpPr>
        <p:spPr>
          <a:xfrm>
            <a:off x="728344" y="1318649"/>
            <a:ext cx="1967797" cy="11792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Equipe do Projeto</a:t>
            </a:r>
            <a:endParaRPr b="0"/>
          </a:p>
        </p:txBody>
      </p:sp>
      <p:pic>
        <p:nvPicPr>
          <p:cNvPr id="321" name="Google Shape;3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1344" y="2870600"/>
            <a:ext cx="1778100" cy="1778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24" name="Google Shape;32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1971" y="2870600"/>
            <a:ext cx="1778100" cy="1778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26" name="Google Shape;326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21971" y="568200"/>
            <a:ext cx="1778100" cy="1778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29" name="Google Shape;329;p29"/>
          <p:cNvSpPr txBox="1"/>
          <p:nvPr/>
        </p:nvSpPr>
        <p:spPr>
          <a:xfrm>
            <a:off x="3685419" y="2427918"/>
            <a:ext cx="1269950" cy="27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1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Gustavo </a:t>
            </a:r>
            <a:r>
              <a:rPr lang="pt-BR" sz="1100" b="1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Kiyoto</a:t>
            </a:r>
            <a:endParaRPr sz="11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9"/>
          <p:cNvSpPr txBox="1"/>
          <p:nvPr/>
        </p:nvSpPr>
        <p:spPr>
          <a:xfrm>
            <a:off x="6447860" y="2417594"/>
            <a:ext cx="1126322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1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Rafael Masson</a:t>
            </a:r>
            <a:endParaRPr sz="11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" name="Google Shape;332;p29"/>
          <p:cNvSpPr txBox="1"/>
          <p:nvPr/>
        </p:nvSpPr>
        <p:spPr>
          <a:xfrm>
            <a:off x="3761874" y="4672856"/>
            <a:ext cx="111704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  <a:buSzPts val="1100"/>
            </a:pPr>
            <a:r>
              <a:rPr lang="pt-BR" sz="11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Gabriel </a:t>
            </a:r>
            <a:r>
              <a:rPr lang="pt-BR" sz="1100" b="1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Fazani</a:t>
            </a:r>
            <a:endParaRPr lang="pt-BR" sz="1100" b="1" err="1">
              <a:solidFill>
                <a:schemeClr val="dk2"/>
              </a:solidFill>
              <a:latin typeface="Lato"/>
              <a:ea typeface="Lato"/>
              <a:cs typeface="Lato"/>
            </a:endParaRPr>
          </a:p>
        </p:txBody>
      </p:sp>
      <p:sp>
        <p:nvSpPr>
          <p:cNvPr id="333" name="Google Shape;333;p29"/>
          <p:cNvSpPr txBox="1"/>
          <p:nvPr/>
        </p:nvSpPr>
        <p:spPr>
          <a:xfrm>
            <a:off x="6516721" y="4672856"/>
            <a:ext cx="9886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1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João Rafael</a:t>
            </a:r>
            <a:endParaRPr sz="11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9361401-2D95-6E18-650A-E39602B13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344" y="568200"/>
            <a:ext cx="1778100" cy="17781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Vetores de Etiqueta Da Tecnologia De Rfid e mais imagens de Identificação  por Rádio Frequência - Identificação por Rádio Frequência, Ícone de  Computador, Logotipo - iStock">
            <a:extLst>
              <a:ext uri="{FF2B5EF4-FFF2-40B4-BE49-F238E27FC236}">
                <a16:creationId xmlns:a16="http://schemas.microsoft.com/office/drawing/2014/main" id="{9495C923-6EED-F378-C310-9EDAE8E92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31" y="3180655"/>
            <a:ext cx="1778101" cy="177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5291659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00"/>
                </a:solidFill>
              </a:rPr>
              <a:t>O que é? Como funciona?</a:t>
            </a:r>
            <a:endParaRPr/>
          </a:p>
        </p:txBody>
      </p:sp>
      <p:pic>
        <p:nvPicPr>
          <p:cNvPr id="276" name="Google Shape;2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BFA87A9-FBC7-3B9A-7F71-A3B30086F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554" y="1898580"/>
            <a:ext cx="6168875" cy="3040632"/>
          </a:xfrm>
          <a:prstGeom prst="rect">
            <a:avLst/>
          </a:prstGeom>
        </p:spPr>
      </p:pic>
      <p:pic>
        <p:nvPicPr>
          <p:cNvPr id="11" name="Imagem 10" descr="Forma">
            <a:extLst>
              <a:ext uri="{FF2B5EF4-FFF2-40B4-BE49-F238E27FC236}">
                <a16:creationId xmlns:a16="http://schemas.microsoft.com/office/drawing/2014/main" id="{673FB1CA-F011-A770-14DE-908B033E53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8874" y="717982"/>
            <a:ext cx="1925445" cy="192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450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Solução Proposta</a:t>
            </a:r>
            <a:endParaRPr sz="1600"/>
          </a:p>
        </p:txBody>
      </p:sp>
      <p:sp>
        <p:nvSpPr>
          <p:cNvPr id="240" name="Google Shape;240;p25"/>
          <p:cNvSpPr txBox="1">
            <a:spLocks noGrp="1"/>
          </p:cNvSpPr>
          <p:nvPr>
            <p:ph type="body" idx="4294967295"/>
          </p:nvPr>
        </p:nvSpPr>
        <p:spPr>
          <a:xfrm>
            <a:off x="617937" y="1808823"/>
            <a:ext cx="70101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Automatizar o uso do transporte público com o uso de RFID nas entradas e saídas dos ônibus, junto com a detecção de rosto por IA.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241" name="Google Shape;2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3575" y="87575"/>
            <a:ext cx="4191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C519FA-9F65-3A58-DC47-37E168A3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000" y="1318650"/>
            <a:ext cx="3300900" cy="629096"/>
          </a:xfrm>
        </p:spPr>
        <p:txBody>
          <a:bodyPr/>
          <a:lstStyle/>
          <a:p>
            <a:r>
              <a:rPr lang="pt-BR"/>
              <a:t>Menos prejuízo!?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3AC46ED-B706-700C-42AE-8834B8879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803" y="2108024"/>
            <a:ext cx="5567669" cy="2553186"/>
          </a:xfrm>
        </p:spPr>
        <p:txBody>
          <a:bodyPr/>
          <a:lstStyle/>
          <a:p>
            <a:pPr marL="146050" indent="0">
              <a:buNone/>
            </a:pPr>
            <a:r>
              <a:rPr lang="pt-BR"/>
              <a:t>Uma pesquisa realizada pelo Sindicato das Empresas de Ônibus de Curitiba e Região Metropolitana (</a:t>
            </a:r>
            <a:r>
              <a:rPr lang="pt-BR" err="1"/>
              <a:t>Setransp</a:t>
            </a:r>
            <a:r>
              <a:rPr lang="pt-BR"/>
              <a:t>) estimou que os chamados “pula-catraca” geram um prejuízo de quase R$ 4,5 milhões por ano ao usarem o transporte público sem pagar pela passagem. Segundo o </a:t>
            </a:r>
            <a:r>
              <a:rPr lang="pt-BR" err="1"/>
              <a:t>Setransp</a:t>
            </a:r>
            <a:r>
              <a:rPr lang="pt-BR"/>
              <a:t>, quatro biarticulados poderiam ser comprados por ano ou um coletivo convencional por mês com esse recurso. Por isso nossa missão é reduzir esse prejuízo.	</a:t>
            </a:r>
          </a:p>
          <a:p>
            <a:pPr marL="146050" indent="0">
              <a:buNone/>
            </a:pPr>
            <a:endParaRPr lang="pt-BR"/>
          </a:p>
          <a:p>
            <a:pPr marL="146050" indent="0">
              <a:buNone/>
            </a:pPr>
            <a:endParaRPr lang="pt-BR"/>
          </a:p>
          <a:p>
            <a:pPr marL="146050" indent="0">
              <a:buNone/>
            </a:pPr>
            <a:r>
              <a:rPr lang="pt-BR"/>
              <a:t>			                    Fonte: Gazeta do Povo</a:t>
            </a:r>
          </a:p>
        </p:txBody>
      </p:sp>
      <p:pic>
        <p:nvPicPr>
          <p:cNvPr id="1026" name="Picture 2" descr="Idosa pula catraca para fugir de briga entre motorista e passageiro dentro  de ônibus em BH; VÍDEO | Minas Gerais | G1">
            <a:extLst>
              <a:ext uri="{FF2B5EF4-FFF2-40B4-BE49-F238E27FC236}">
                <a16:creationId xmlns:a16="http://schemas.microsoft.com/office/drawing/2014/main" id="{4666C393-C1BF-664A-17BC-DAC52FEB4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0994" y="672614"/>
            <a:ext cx="1385203" cy="2256439"/>
          </a:xfrm>
          <a:prstGeom prst="roundRect">
            <a:avLst>
              <a:gd name="adj" fmla="val 1449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8" name="Picture 4" descr="Empresas de ônibus levam educação e boa convivência entre passageiros | VGN  - Notícias em MT com credibilidade">
            <a:extLst>
              <a:ext uri="{FF2B5EF4-FFF2-40B4-BE49-F238E27FC236}">
                <a16:creationId xmlns:a16="http://schemas.microsoft.com/office/drawing/2014/main" id="{CB4344F8-EFC8-E205-E425-6A8ADA50B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6251" y="3129775"/>
            <a:ext cx="2461438" cy="1758946"/>
          </a:xfrm>
          <a:prstGeom prst="roundRect">
            <a:avLst>
              <a:gd name="adj" fmla="val 1324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m 4" descr="Forma&#10;&#10;Descrição gerada automaticamente com confiança baixa">
            <a:extLst>
              <a:ext uri="{FF2B5EF4-FFF2-40B4-BE49-F238E27FC236}">
                <a16:creationId xmlns:a16="http://schemas.microsoft.com/office/drawing/2014/main" id="{B905917D-202C-3A22-1574-7B5547636D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000" y="3871697"/>
            <a:ext cx="1017024" cy="101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002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CDDDB6-C38D-3C5C-EB48-C90B32934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O Projeto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43A0398-D419-C92D-BD5E-EEDC2BC192F1}"/>
              </a:ext>
            </a:extLst>
          </p:cNvPr>
          <p:cNvSpPr txBox="1"/>
          <p:nvPr/>
        </p:nvSpPr>
        <p:spPr>
          <a:xfrm>
            <a:off x="564206" y="2302536"/>
            <a:ext cx="7211122" cy="181588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Char char="•"/>
            </a:pPr>
            <a:r>
              <a:rPr lang="pt-BR" sz="1600" dirty="0">
                <a:solidFill>
                  <a:srgbClr val="FFFFFF"/>
                </a:solidFill>
              </a:rPr>
              <a:t>Antenas localizadas na entrada e nas saídas do ônibus;</a:t>
            </a:r>
          </a:p>
          <a:p>
            <a:pPr marL="285750" indent="-285750">
              <a:buChar char="•"/>
            </a:pPr>
            <a:endParaRPr lang="pt-BR" sz="1600" dirty="0">
              <a:solidFill>
                <a:srgbClr val="FFFFFF"/>
              </a:solidFill>
            </a:endParaRPr>
          </a:p>
          <a:p>
            <a:pPr marL="285750" indent="-285750">
              <a:buChar char="•"/>
            </a:pPr>
            <a:r>
              <a:rPr lang="pt-BR" sz="1600" dirty="0">
                <a:solidFill>
                  <a:srgbClr val="FFFFFF"/>
                </a:solidFill>
              </a:rPr>
              <a:t>Controle de fluxo de passageiros em tempo real;</a:t>
            </a:r>
          </a:p>
          <a:p>
            <a:endParaRPr lang="pt-BR" sz="1600" dirty="0">
              <a:solidFill>
                <a:srgbClr val="FFFFFF"/>
              </a:solidFill>
            </a:endParaRPr>
          </a:p>
          <a:p>
            <a:pPr marL="285750" indent="-285750">
              <a:buChar char="•"/>
            </a:pPr>
            <a:r>
              <a:rPr lang="pt-BR" sz="1600" dirty="0">
                <a:solidFill>
                  <a:srgbClr val="FFFFFF"/>
                </a:solidFill>
              </a:rPr>
              <a:t>A detecção será efetuada assim que o passageiro embarcar;</a:t>
            </a:r>
          </a:p>
          <a:p>
            <a:pPr marL="285750" indent="-285750">
              <a:buChar char="•"/>
            </a:pPr>
            <a:endParaRPr lang="pt-BR" sz="1600" dirty="0">
              <a:solidFill>
                <a:srgbClr val="FFFFFF"/>
              </a:solidFill>
            </a:endParaRPr>
          </a:p>
          <a:p>
            <a:endParaRPr lang="pt-BR" sz="1600">
              <a:solidFill>
                <a:srgbClr val="FFFFFF"/>
              </a:solidFill>
            </a:endParaRPr>
          </a:p>
        </p:txBody>
      </p:sp>
      <p:pic>
        <p:nvPicPr>
          <p:cNvPr id="11" name="Imagem 11" descr="Ônibus de transporte público&#10;&#10;Descrição gerada automaticamente">
            <a:extLst>
              <a:ext uri="{FF2B5EF4-FFF2-40B4-BE49-F238E27FC236}">
                <a16:creationId xmlns:a16="http://schemas.microsoft.com/office/drawing/2014/main" id="{883550F5-1813-B524-ABA9-A9DA7A8D6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9055" y="780846"/>
            <a:ext cx="2743200" cy="2057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Imagem 4">
            <a:extLst>
              <a:ext uri="{FF2B5EF4-FFF2-40B4-BE49-F238E27FC236}">
                <a16:creationId xmlns:a16="http://schemas.microsoft.com/office/drawing/2014/main" id="{A7771244-626E-53E8-4E67-58748E1CE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4139" y="2776406"/>
            <a:ext cx="2547481" cy="18297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56141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CDDDB6-C38D-3C5C-EB48-C90B32934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Projeto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43A0398-D419-C92D-BD5E-EEDC2BC192F1}"/>
              </a:ext>
            </a:extLst>
          </p:cNvPr>
          <p:cNvSpPr txBox="1"/>
          <p:nvPr/>
        </p:nvSpPr>
        <p:spPr>
          <a:xfrm>
            <a:off x="728610" y="2083331"/>
            <a:ext cx="7211122" cy="13234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Char char="•"/>
            </a:pPr>
            <a:r>
              <a:rPr lang="pt-BR" sz="1600" dirty="0">
                <a:solidFill>
                  <a:srgbClr val="FFFFFF"/>
                </a:solidFill>
              </a:rPr>
              <a:t>Câmera posicionada na entrada;</a:t>
            </a:r>
          </a:p>
          <a:p>
            <a:pPr marL="285750" indent="-285750">
              <a:buChar char="•"/>
            </a:pPr>
            <a:endParaRPr lang="pt-BR" sz="1600" dirty="0">
              <a:solidFill>
                <a:srgbClr val="FFFFFF"/>
              </a:solidFill>
            </a:endParaRPr>
          </a:p>
          <a:p>
            <a:pPr marL="285750" indent="-285750">
              <a:buChar char="•"/>
            </a:pPr>
            <a:r>
              <a:rPr lang="pt-BR" sz="1600" dirty="0">
                <a:solidFill>
                  <a:srgbClr val="FFFFFF"/>
                </a:solidFill>
              </a:rPr>
              <a:t>Validação do usuário do bilhete;</a:t>
            </a:r>
          </a:p>
          <a:p>
            <a:pPr marL="285750" indent="-285750">
              <a:buChar char="•"/>
            </a:pPr>
            <a:endParaRPr lang="pt-BR" sz="1600" dirty="0">
              <a:solidFill>
                <a:srgbClr val="FFFFFF"/>
              </a:solidFill>
            </a:endParaRPr>
          </a:p>
          <a:p>
            <a:pPr marL="285750" indent="-285750">
              <a:buChar char="•"/>
            </a:pPr>
            <a:r>
              <a:rPr lang="pt-BR" sz="1600" dirty="0">
                <a:solidFill>
                  <a:srgbClr val="FFFFFF"/>
                </a:solidFill>
              </a:rPr>
              <a:t>Credenciais de idosos, policiais, carteiros...</a:t>
            </a:r>
          </a:p>
        </p:txBody>
      </p:sp>
      <p:pic>
        <p:nvPicPr>
          <p:cNvPr id="3" name="Imagem 4" descr="Homem de terno e gravata sentado em aeroporto&#10;&#10;Descrição gerada automaticamente">
            <a:extLst>
              <a:ext uri="{FF2B5EF4-FFF2-40B4-BE49-F238E27FC236}">
                <a16:creationId xmlns:a16="http://schemas.microsoft.com/office/drawing/2014/main" id="{22DF52B5-63CD-A5B9-EF15-71A2EA906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365" y="1452785"/>
            <a:ext cx="3502590" cy="20578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98054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CDDDB6-C38D-3C5C-EB48-C90B32934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Projeto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43A0398-D419-C92D-BD5E-EEDC2BC192F1}"/>
              </a:ext>
            </a:extLst>
          </p:cNvPr>
          <p:cNvSpPr txBox="1"/>
          <p:nvPr/>
        </p:nvSpPr>
        <p:spPr>
          <a:xfrm>
            <a:off x="727882" y="2116558"/>
            <a:ext cx="3578575" cy="107721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Char char="•"/>
            </a:pPr>
            <a:r>
              <a:rPr lang="pt-BR" sz="1600" dirty="0">
                <a:solidFill>
                  <a:srgbClr val="FFFFFF"/>
                </a:solidFill>
              </a:rPr>
              <a:t>Cobrança automática ao entrar;</a:t>
            </a:r>
          </a:p>
          <a:p>
            <a:pPr marL="285750" indent="-285750">
              <a:buChar char="•"/>
            </a:pPr>
            <a:endParaRPr lang="pt-BR" sz="1600">
              <a:solidFill>
                <a:srgbClr val="FFFFFF"/>
              </a:solidFill>
            </a:endParaRPr>
          </a:p>
          <a:p>
            <a:pPr marL="285750" indent="-285750">
              <a:buChar char="•"/>
            </a:pPr>
            <a:r>
              <a:rPr lang="pt-BR" sz="1600" dirty="0">
                <a:solidFill>
                  <a:srgbClr val="FFFFFF"/>
                </a:solidFill>
              </a:rPr>
              <a:t>Cobrança efetuada, Saldo Positivo ou Saldo negativo.</a:t>
            </a:r>
            <a:endParaRPr lang="pt-BR" dirty="0"/>
          </a:p>
        </p:txBody>
      </p:sp>
      <p:pic>
        <p:nvPicPr>
          <p:cNvPr id="10" name="Imagem 10" descr="Ônibus de turismo&#10;&#10;Descrição gerada automaticamente">
            <a:extLst>
              <a:ext uri="{FF2B5EF4-FFF2-40B4-BE49-F238E27FC236}">
                <a16:creationId xmlns:a16="http://schemas.microsoft.com/office/drawing/2014/main" id="{E1B3CE0C-33F9-67D0-3581-0FC1211F6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309" y="205573"/>
            <a:ext cx="3583641" cy="23914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Imagem 9">
            <a:extLst>
              <a:ext uri="{FF2B5EF4-FFF2-40B4-BE49-F238E27FC236}">
                <a16:creationId xmlns:a16="http://schemas.microsoft.com/office/drawing/2014/main" id="{C2CCFFEA-0B80-26E9-E5D1-3795B8CD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147" y="1721830"/>
            <a:ext cx="3732279" cy="24637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38138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26"/>
          <p:cNvPicPr preferRelativeResize="0"/>
          <p:nvPr/>
        </p:nvPicPr>
        <p:blipFill rotWithShape="1">
          <a:blip r:embed="rId3">
            <a:alphaModFix/>
          </a:blip>
          <a:srcRect l="-110" t="16156" r="-110" b="16156"/>
          <a:stretch/>
        </p:blipFill>
        <p:spPr>
          <a:xfrm>
            <a:off x="832300" y="2091500"/>
            <a:ext cx="2502000" cy="126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3172" y="3317975"/>
            <a:ext cx="2502000" cy="126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6"/>
          <p:cNvPicPr preferRelativeResize="0"/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32600" y="2090767"/>
            <a:ext cx="2502000" cy="1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6"/>
          <p:cNvSpPr txBox="1">
            <a:spLocks noGrp="1"/>
          </p:cNvSpPr>
          <p:nvPr>
            <p:ph type="title"/>
          </p:nvPr>
        </p:nvSpPr>
        <p:spPr>
          <a:xfrm>
            <a:off x="729450" y="1367864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Vantagens</a:t>
            </a:r>
          </a:p>
        </p:txBody>
      </p:sp>
      <p:sp>
        <p:nvSpPr>
          <p:cNvPr id="250" name="Google Shape;250;p26"/>
          <p:cNvSpPr txBox="1"/>
          <p:nvPr/>
        </p:nvSpPr>
        <p:spPr>
          <a:xfrm>
            <a:off x="862816" y="2418212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01 </a:t>
            </a:r>
            <a:endParaRPr sz="3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51" name="Google Shape;251;p26"/>
          <p:cNvGrpSpPr/>
          <p:nvPr/>
        </p:nvGrpSpPr>
        <p:grpSpPr>
          <a:xfrm>
            <a:off x="830400" y="3274596"/>
            <a:ext cx="2501700" cy="1353953"/>
            <a:chOff x="830400" y="3274596"/>
            <a:chExt cx="2501700" cy="1353953"/>
          </a:xfrm>
        </p:grpSpPr>
        <p:sp>
          <p:nvSpPr>
            <p:cNvPr id="252" name="Google Shape;252;p26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" name="Google Shape;254;p26"/>
          <p:cNvSpPr txBox="1">
            <a:spLocks noGrp="1"/>
          </p:cNvSpPr>
          <p:nvPr>
            <p:ph type="title"/>
          </p:nvPr>
        </p:nvSpPr>
        <p:spPr>
          <a:xfrm>
            <a:off x="967678" y="3358703"/>
            <a:ext cx="22383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Uso das tecnologias</a:t>
            </a:r>
            <a:endParaRPr sz="1000"/>
          </a:p>
        </p:txBody>
      </p:sp>
      <p:sp>
        <p:nvSpPr>
          <p:cNvPr id="255" name="Google Shape;255;p26"/>
          <p:cNvSpPr txBox="1">
            <a:spLocks noGrp="1"/>
          </p:cNvSpPr>
          <p:nvPr>
            <p:ph type="body" idx="4294967295"/>
          </p:nvPr>
        </p:nvSpPr>
        <p:spPr>
          <a:xfrm>
            <a:off x="967675" y="3708424"/>
            <a:ext cx="22383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pt-BR" sz="1000"/>
              <a:t>Usar o reconhecimento facial com IA avançada para validar se a pessoa condiz com o cartão, diminuindo fraudes.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800"/>
          </a:p>
        </p:txBody>
      </p:sp>
      <p:sp>
        <p:nvSpPr>
          <p:cNvPr id="256" name="Google Shape;256;p26"/>
          <p:cNvSpPr txBox="1"/>
          <p:nvPr/>
        </p:nvSpPr>
        <p:spPr>
          <a:xfrm>
            <a:off x="3389243" y="3563077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02 </a:t>
            </a:r>
            <a:endParaRPr sz="3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57" name="Google Shape;257;p26"/>
          <p:cNvGrpSpPr/>
          <p:nvPr/>
        </p:nvGrpSpPr>
        <p:grpSpPr>
          <a:xfrm rot="10800000" flipH="1">
            <a:off x="3332867" y="2091171"/>
            <a:ext cx="2501700" cy="1353953"/>
            <a:chOff x="830400" y="3274596"/>
            <a:chExt cx="2501700" cy="1353953"/>
          </a:xfrm>
        </p:grpSpPr>
        <p:sp>
          <p:nvSpPr>
            <p:cNvPr id="258" name="Google Shape;258;p26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6"/>
          <p:cNvSpPr txBox="1">
            <a:spLocks noGrp="1"/>
          </p:cNvSpPr>
          <p:nvPr>
            <p:ph type="title"/>
          </p:nvPr>
        </p:nvSpPr>
        <p:spPr>
          <a:xfrm>
            <a:off x="3464303" y="2039642"/>
            <a:ext cx="22383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dirty="0"/>
              <a:t>Relatórios em tempo real</a:t>
            </a:r>
            <a:endParaRPr sz="1000" dirty="0"/>
          </a:p>
        </p:txBody>
      </p:sp>
      <p:sp>
        <p:nvSpPr>
          <p:cNvPr id="261" name="Google Shape;261;p26"/>
          <p:cNvSpPr txBox="1">
            <a:spLocks noGrp="1"/>
          </p:cNvSpPr>
          <p:nvPr>
            <p:ph type="body" idx="4294967295"/>
          </p:nvPr>
        </p:nvSpPr>
        <p:spPr>
          <a:xfrm>
            <a:off x="3468736" y="2334096"/>
            <a:ext cx="2238300" cy="9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000"/>
              <a:t>Leitura em tempo real das pessoas (facial) que entram no ônibus e dos seus cartões (Bilhete único).</a:t>
            </a:r>
            <a:endParaRPr sz="500"/>
          </a:p>
        </p:txBody>
      </p:sp>
      <p:sp>
        <p:nvSpPr>
          <p:cNvPr id="262" name="Google Shape;262;p26"/>
          <p:cNvSpPr txBox="1"/>
          <p:nvPr/>
        </p:nvSpPr>
        <p:spPr>
          <a:xfrm>
            <a:off x="5856250" y="2418200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03 </a:t>
            </a:r>
            <a:endParaRPr sz="3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63" name="Google Shape;263;p26"/>
          <p:cNvGrpSpPr/>
          <p:nvPr/>
        </p:nvGrpSpPr>
        <p:grpSpPr>
          <a:xfrm>
            <a:off x="5832591" y="3274596"/>
            <a:ext cx="2501700" cy="1353953"/>
            <a:chOff x="830400" y="3274596"/>
            <a:chExt cx="2501700" cy="1353953"/>
          </a:xfrm>
        </p:grpSpPr>
        <p:sp>
          <p:nvSpPr>
            <p:cNvPr id="264" name="Google Shape;264;p26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" name="Google Shape;266;p26"/>
          <p:cNvSpPr txBox="1">
            <a:spLocks noGrp="1"/>
          </p:cNvSpPr>
          <p:nvPr>
            <p:ph type="title"/>
          </p:nvPr>
        </p:nvSpPr>
        <p:spPr>
          <a:xfrm>
            <a:off x="5982378" y="3358703"/>
            <a:ext cx="22383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Serviços</a:t>
            </a:r>
            <a:endParaRPr sz="1000"/>
          </a:p>
        </p:txBody>
      </p:sp>
      <p:sp>
        <p:nvSpPr>
          <p:cNvPr id="267" name="Google Shape;267;p26"/>
          <p:cNvSpPr txBox="1">
            <a:spLocks noGrp="1"/>
          </p:cNvSpPr>
          <p:nvPr>
            <p:ph type="body" idx="4294967295"/>
          </p:nvPr>
        </p:nvSpPr>
        <p:spPr>
          <a:xfrm>
            <a:off x="5982375" y="3708425"/>
            <a:ext cx="22383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spcAft>
                <a:spcPts val="1600"/>
              </a:spcAft>
              <a:buNone/>
            </a:pPr>
            <a:r>
              <a:rPr lang="pt-BR" sz="1000"/>
              <a:t>Fazer uma cobrança pós paga, semelhante ao sistema de “Sem Parar”, facilitando o pagamento, adicionando a possibilidade de crédito no bilhete único. </a:t>
            </a:r>
          </a:p>
        </p:txBody>
      </p:sp>
      <p:pic>
        <p:nvPicPr>
          <p:cNvPr id="268" name="Google Shape;268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37600" y="120000"/>
            <a:ext cx="304800" cy="28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812</Words>
  <Application>Microsoft Office PowerPoint</Application>
  <PresentationFormat>On-screen Show (16:9)</PresentationFormat>
  <Paragraphs>80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spinnaker</vt:lpstr>
      <vt:lpstr>Raleway</vt:lpstr>
      <vt:lpstr>Arial</vt:lpstr>
      <vt:lpstr>Lato</vt:lpstr>
      <vt:lpstr>Streamline</vt:lpstr>
      <vt:lpstr>PowerPoint Presentation</vt:lpstr>
      <vt:lpstr>Estimativas do mercado com RFID</vt:lpstr>
      <vt:lpstr>O que é? Como funciona?</vt:lpstr>
      <vt:lpstr>Solução Proposta</vt:lpstr>
      <vt:lpstr>Menos prejuízo!?</vt:lpstr>
      <vt:lpstr>O Projeto</vt:lpstr>
      <vt:lpstr>O Projeto</vt:lpstr>
      <vt:lpstr>O Projeto</vt:lpstr>
      <vt:lpstr>Vantagens</vt:lpstr>
      <vt:lpstr>Uma ajuda extra ao motorista!</vt:lpstr>
      <vt:lpstr>Melhora no manuseio do fluxo da frota de ônibus</vt:lpstr>
      <vt:lpstr>Desafios </vt:lpstr>
      <vt:lpstr>Desafios </vt:lpstr>
      <vt:lpstr>Levantamento de custo</vt:lpstr>
      <vt:lpstr>Técnicas já existentes</vt:lpstr>
      <vt:lpstr>Desafios </vt:lpstr>
      <vt:lpstr>Solicitar mais fotos</vt:lpstr>
      <vt:lpstr>Desafios </vt:lpstr>
      <vt:lpstr>Modo convencional</vt:lpstr>
      <vt:lpstr>Conclusão </vt:lpstr>
      <vt:lpstr>Equipe do Projeto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Logon Aluno</dc:creator>
  <cp:lastModifiedBy>Logon Aluno</cp:lastModifiedBy>
  <cp:revision>574</cp:revision>
  <dcterms:modified xsi:type="dcterms:W3CDTF">2023-03-28T11:49:57Z</dcterms:modified>
</cp:coreProperties>
</file>